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57" r:id="rId2"/>
  </p:sldIdLst>
  <p:sldSz cx="6858000" cy="9906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70AD47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6535" autoAdjust="0"/>
    <p:restoredTop sz="94660"/>
  </p:normalViewPr>
  <p:slideViewPr>
    <p:cSldViewPr snapToGrid="0">
      <p:cViewPr>
        <p:scale>
          <a:sx n="71" d="100"/>
          <a:sy n="71" d="100"/>
        </p:scale>
        <p:origin x="2732" y="-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07C6A51-BA47-4C94-801D-61E81C51A813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83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9A3E705-D7C5-441D-BDE4-C0FD7C26B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939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A3E705-D7C5-441D-BDE4-C0FD7C26BC4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308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84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64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4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2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42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46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88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38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34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17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2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2F603-5B05-4775-974B-87B55BC1ED01}" type="datetimeFigureOut">
              <a:rPr kumimoji="1" lang="ja-JP" altLang="en-US" smtClean="0"/>
              <a:t>2025/7/6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0250E-7ACC-44BE-B5B4-E4A027B0FA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18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D65A0-D11F-2D36-D416-BC29DC446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5595" y="503092"/>
            <a:ext cx="7253342" cy="69538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kumimoji="1" lang="ja-JP" altLang="en-US" sz="275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5">
                      <a:satMod val="175000"/>
                      <a:alpha val="23000"/>
                    </a:schemeClr>
                  </a:glow>
                </a:effectLst>
                <a:ea typeface="AR P丸ゴシック体M" panose="020B0600010101010101" pitchFamily="50" charset="-128"/>
              </a:rPr>
              <a:t>あなたは大丈夫？ハラスメントを理解する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596276-4D80-5C14-5E73-D29B1079F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543" y="2857100"/>
            <a:ext cx="5382331" cy="464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800" dirty="0"/>
              <a:t>2025</a:t>
            </a:r>
            <a:r>
              <a:rPr lang="ja-JP" altLang="en-US" sz="1800" dirty="0"/>
              <a:t>年</a:t>
            </a:r>
            <a:r>
              <a:rPr lang="en-US" altLang="ja-JP" sz="1800" dirty="0"/>
              <a:t>8</a:t>
            </a:r>
            <a:r>
              <a:rPr lang="ja-JP" altLang="en-US" sz="1800" dirty="0"/>
              <a:t>月</a:t>
            </a:r>
            <a:r>
              <a:rPr lang="en-US" altLang="ja-JP" sz="1800" dirty="0"/>
              <a:t>2</a:t>
            </a:r>
            <a:r>
              <a:rPr lang="ja-JP" altLang="en-US" sz="1800" dirty="0"/>
              <a:t>日（土）</a:t>
            </a:r>
            <a:r>
              <a:rPr lang="en-US" altLang="ja-JP" sz="1800" dirty="0"/>
              <a:t>13:00</a:t>
            </a:r>
            <a:r>
              <a:rPr lang="ja-JP" altLang="en-US" sz="1800" dirty="0"/>
              <a:t>～</a:t>
            </a:r>
            <a:r>
              <a:rPr lang="en-US" altLang="ja-JP" sz="1800" dirty="0"/>
              <a:t>16:10 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EBC3E67-6781-4BF8-58B2-7331B310629C}"/>
              </a:ext>
            </a:extLst>
          </p:cNvPr>
          <p:cNvSpPr txBox="1"/>
          <p:nvPr/>
        </p:nvSpPr>
        <p:spPr>
          <a:xfrm>
            <a:off x="245114" y="1155945"/>
            <a:ext cx="6350346" cy="1552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600" dirty="0"/>
              <a:t>　ハラスメントという言葉はよく聞くようになりましたが、実際に説明できる人は少数だと感じています。ハラスメントの概念について、具体的な場面をイメージししてみたり、当事者意識をもって「ハラスメントをしていないか？受けていないか？」「ハラスメントに該当するのかどうか」を一度振り返ってみませんか。</a:t>
            </a:r>
            <a:endParaRPr kumimoji="1" lang="en-US" altLang="ja-JP" sz="14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07CD3BB-42CC-0B5C-8967-38E1B5DBBD3C}"/>
              </a:ext>
            </a:extLst>
          </p:cNvPr>
          <p:cNvSpPr/>
          <p:nvPr/>
        </p:nvSpPr>
        <p:spPr>
          <a:xfrm>
            <a:off x="196277" y="2825965"/>
            <a:ext cx="935827" cy="37611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日時</a:t>
            </a:r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135BFE70-1A8D-D8FB-2519-8F3DA657F2B5}"/>
              </a:ext>
            </a:extLst>
          </p:cNvPr>
          <p:cNvSpPr txBox="1">
            <a:spLocks/>
          </p:cNvSpPr>
          <p:nvPr/>
        </p:nvSpPr>
        <p:spPr>
          <a:xfrm>
            <a:off x="1081600" y="6349366"/>
            <a:ext cx="5643278" cy="6746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1600" dirty="0"/>
              <a:t>県内会員</a:t>
            </a:r>
            <a:r>
              <a:rPr lang="en-US" altLang="ja-JP" sz="1600" dirty="0"/>
              <a:t>1000</a:t>
            </a:r>
            <a:r>
              <a:rPr lang="ja-JP" altLang="en-US" sz="1600" dirty="0"/>
              <a:t>円</a:t>
            </a:r>
            <a:r>
              <a:rPr lang="en-US" altLang="ja-JP" sz="1600" dirty="0"/>
              <a:t>  </a:t>
            </a:r>
            <a:r>
              <a:rPr lang="ja-JP" altLang="en-US" sz="1600" dirty="0"/>
              <a:t>県外会員</a:t>
            </a:r>
            <a:r>
              <a:rPr lang="en-US" altLang="ja-JP" sz="1600" dirty="0"/>
              <a:t>2000</a:t>
            </a:r>
            <a:r>
              <a:rPr lang="ja-JP" altLang="en-US" sz="1600" dirty="0"/>
              <a:t>円  非会員</a:t>
            </a:r>
            <a:r>
              <a:rPr lang="en-US" altLang="ja-JP" sz="1600" dirty="0"/>
              <a:t>3000</a:t>
            </a:r>
            <a:r>
              <a:rPr lang="ja-JP" altLang="en-US" sz="1600" dirty="0"/>
              <a:t>円  学生</a:t>
            </a:r>
            <a:r>
              <a:rPr lang="en-US" altLang="ja-JP" sz="1600" dirty="0"/>
              <a:t>500</a:t>
            </a:r>
            <a:r>
              <a:rPr lang="ja-JP" altLang="en-US" sz="1600" dirty="0"/>
              <a:t>円　</a:t>
            </a:r>
            <a:endParaRPr lang="en-US" altLang="ja-JP" sz="16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1600" dirty="0"/>
              <a:t>以下よりお振込みください。</a:t>
            </a:r>
            <a:endParaRPr lang="en-US" altLang="ja-JP" sz="1600" dirty="0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F591007A-C991-0AFA-EC51-15E4192BC8CA}"/>
              </a:ext>
            </a:extLst>
          </p:cNvPr>
          <p:cNvSpPr txBox="1">
            <a:spLocks/>
          </p:cNvSpPr>
          <p:nvPr/>
        </p:nvSpPr>
        <p:spPr>
          <a:xfrm>
            <a:off x="0" y="9119032"/>
            <a:ext cx="6873145" cy="7488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ja-JP" sz="1800" dirty="0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AE1BBFE0-A9A9-D91B-80E0-B13725872A89}"/>
              </a:ext>
            </a:extLst>
          </p:cNvPr>
          <p:cNvSpPr/>
          <p:nvPr/>
        </p:nvSpPr>
        <p:spPr>
          <a:xfrm>
            <a:off x="182715" y="3993623"/>
            <a:ext cx="935827" cy="37611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方式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F66CB39E-89FD-0559-36DD-52D1200FEA23}"/>
              </a:ext>
            </a:extLst>
          </p:cNvPr>
          <p:cNvSpPr/>
          <p:nvPr/>
        </p:nvSpPr>
        <p:spPr>
          <a:xfrm>
            <a:off x="200933" y="6339270"/>
            <a:ext cx="935827" cy="37611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参加費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FB59E3E7-28ED-BB2A-FC05-F13C8F1CA1C9}"/>
              </a:ext>
            </a:extLst>
          </p:cNvPr>
          <p:cNvSpPr txBox="1"/>
          <p:nvPr/>
        </p:nvSpPr>
        <p:spPr>
          <a:xfrm>
            <a:off x="3611909" y="9475252"/>
            <a:ext cx="26328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E-mail :</a:t>
            </a:r>
            <a:r>
              <a:rPr kumimoji="1" lang="ja-JP" altLang="en-US" sz="1100" dirty="0"/>
              <a:t> </a:t>
            </a:r>
            <a:r>
              <a:rPr kumimoji="1" lang="en-US" altLang="ja-JP" sz="1100" dirty="0"/>
              <a:t>ishikawasanba@gmail.com</a:t>
            </a:r>
            <a:endParaRPr kumimoji="1" lang="ja-JP" altLang="en-US" sz="11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21F5A3E-8BD6-7C99-B2FD-D871B0BEC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731" y="8148776"/>
            <a:ext cx="832786" cy="832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351E4B73-B732-CD6A-F2DF-E1FE94C55CC7}"/>
              </a:ext>
            </a:extLst>
          </p:cNvPr>
          <p:cNvSpPr/>
          <p:nvPr/>
        </p:nvSpPr>
        <p:spPr>
          <a:xfrm>
            <a:off x="148265" y="8123369"/>
            <a:ext cx="6576613" cy="868377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日本助産師会マイページの研修会・セミナーからお申込みください。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非会員の方も非会員用フォームより、お申込みできます。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＊申し込み期間：</a:t>
            </a:r>
            <a:r>
              <a:rPr kumimoji="1" lang="en-US" altLang="ja-JP" sz="1400" dirty="0">
                <a:solidFill>
                  <a:schemeClr val="tx1"/>
                </a:solidFill>
              </a:rPr>
              <a:t>7</a:t>
            </a:r>
            <a:r>
              <a:rPr kumimoji="1" lang="ja-JP" altLang="en-US" sz="1400" dirty="0">
                <a:solidFill>
                  <a:schemeClr val="tx1"/>
                </a:solidFill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</a:rPr>
              <a:t>17</a:t>
            </a:r>
            <a:r>
              <a:rPr kumimoji="1" lang="ja-JP" altLang="en-US" sz="1400" dirty="0">
                <a:solidFill>
                  <a:schemeClr val="tx1"/>
                </a:solidFill>
              </a:rPr>
              <a:t>日（木）～</a:t>
            </a:r>
            <a:r>
              <a:rPr kumimoji="1" lang="en-US" altLang="ja-JP" sz="1400" dirty="0">
                <a:solidFill>
                  <a:schemeClr val="tx1"/>
                </a:solidFill>
              </a:rPr>
              <a:t>7</a:t>
            </a:r>
            <a:r>
              <a:rPr kumimoji="1" lang="ja-JP" altLang="en-US" sz="1400" dirty="0">
                <a:solidFill>
                  <a:schemeClr val="tx1"/>
                </a:solidFill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</a:rPr>
              <a:t>27</a:t>
            </a:r>
            <a:r>
              <a:rPr kumimoji="1" lang="ja-JP" altLang="en-US" sz="1400" dirty="0">
                <a:solidFill>
                  <a:schemeClr val="tx1"/>
                </a:solidFill>
              </a:rPr>
              <a:t>日（日）　　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9D644137-ABFD-40BA-DDF6-6CE79D7B567F}"/>
              </a:ext>
            </a:extLst>
          </p:cNvPr>
          <p:cNvSpPr/>
          <p:nvPr/>
        </p:nvSpPr>
        <p:spPr>
          <a:xfrm>
            <a:off x="182716" y="7818452"/>
            <a:ext cx="935827" cy="37611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申込み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6E5C518C-F3E0-019D-1A22-0CED84851B9C}"/>
              </a:ext>
            </a:extLst>
          </p:cNvPr>
          <p:cNvSpPr txBox="1">
            <a:spLocks/>
          </p:cNvSpPr>
          <p:nvPr/>
        </p:nvSpPr>
        <p:spPr>
          <a:xfrm>
            <a:off x="1229373" y="9227756"/>
            <a:ext cx="4109027" cy="327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/>
              <a:t>お問い合せ：一般社団法人 石川県助産師会</a:t>
            </a:r>
            <a:endParaRPr lang="en-US" altLang="ja-JP" sz="1600" dirty="0"/>
          </a:p>
        </p:txBody>
      </p:sp>
      <p:pic>
        <p:nvPicPr>
          <p:cNvPr id="18" name="図 17" descr="テキスト, ロゴ&#10;&#10;自動的に生成された説明">
            <a:extLst>
              <a:ext uri="{FF2B5EF4-FFF2-40B4-BE49-F238E27FC236}">
                <a16:creationId xmlns:a16="http://schemas.microsoft.com/office/drawing/2014/main" id="{B79BB1BD-6932-EBEC-CEA0-818E2D12B5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89" y="9139422"/>
            <a:ext cx="671661" cy="671661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B23305C-5034-3B3B-50A1-58C61F8A5556}"/>
              </a:ext>
            </a:extLst>
          </p:cNvPr>
          <p:cNvSpPr txBox="1"/>
          <p:nvPr/>
        </p:nvSpPr>
        <p:spPr>
          <a:xfrm>
            <a:off x="1242073" y="9490312"/>
            <a:ext cx="23604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HP :</a:t>
            </a:r>
            <a:r>
              <a:rPr kumimoji="1" lang="ja-JP" altLang="en-US" sz="1100" dirty="0"/>
              <a:t> </a:t>
            </a:r>
            <a:r>
              <a:rPr kumimoji="1" lang="en-US" altLang="ja-JP" sz="1100" dirty="0"/>
              <a:t>https://ishikawa-midwife.com/</a:t>
            </a:r>
            <a:endParaRPr kumimoji="1" lang="ja-JP" altLang="en-US" sz="11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0F8D059-EAB7-12F4-055F-69D62C9963F8}"/>
              </a:ext>
            </a:extLst>
          </p:cNvPr>
          <p:cNvSpPr txBox="1"/>
          <p:nvPr/>
        </p:nvSpPr>
        <p:spPr>
          <a:xfrm>
            <a:off x="4598546" y="2860824"/>
            <a:ext cx="1778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（受付</a:t>
            </a:r>
            <a:r>
              <a:rPr kumimoji="1" lang="en-US" altLang="ja-JP" sz="1600" dirty="0"/>
              <a:t>12:40</a:t>
            </a:r>
            <a:r>
              <a:rPr kumimoji="1" lang="ja-JP" altLang="en-US" sz="1600" dirty="0"/>
              <a:t>～）</a:t>
            </a: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0C1EA175-50E1-F6F4-AD6E-8882284120E1}"/>
              </a:ext>
            </a:extLst>
          </p:cNvPr>
          <p:cNvSpPr txBox="1">
            <a:spLocks/>
          </p:cNvSpPr>
          <p:nvPr/>
        </p:nvSpPr>
        <p:spPr>
          <a:xfrm>
            <a:off x="267155" y="4897700"/>
            <a:ext cx="6323690" cy="12554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00" dirty="0"/>
          </a:p>
          <a:p>
            <a:pPr marL="0" indent="0">
              <a:buNone/>
            </a:pPr>
            <a:r>
              <a:rPr lang="en-US" altLang="ja-JP" sz="1600" dirty="0"/>
              <a:t>【</a:t>
            </a:r>
            <a:r>
              <a:rPr lang="ja-JP" altLang="en-US" sz="1600" dirty="0"/>
              <a:t>前半</a:t>
            </a:r>
            <a:r>
              <a:rPr lang="en-US" altLang="ja-JP" sz="1600" dirty="0"/>
              <a:t>】</a:t>
            </a:r>
            <a:r>
              <a:rPr lang="ja-JP" altLang="en-US" sz="1600" dirty="0"/>
              <a:t>講義：あなたは大丈夫？ハラスメントを理解する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　　　　講師：北田ひろ代氏（三育学院大学看護学部准教授）</a:t>
            </a:r>
            <a:endParaRPr lang="en-US" altLang="ja-JP" sz="1600" dirty="0"/>
          </a:p>
          <a:p>
            <a:pPr marL="0" indent="0">
              <a:buNone/>
            </a:pPr>
            <a:endParaRPr lang="en-US" altLang="ja-JP" sz="200" dirty="0"/>
          </a:p>
          <a:p>
            <a:pPr marL="0" indent="0">
              <a:buNone/>
            </a:pPr>
            <a:r>
              <a:rPr lang="en-US" altLang="ja-JP" sz="1600" dirty="0"/>
              <a:t>【</a:t>
            </a:r>
            <a:r>
              <a:rPr lang="ja-JP" altLang="en-US" sz="1600" dirty="0"/>
              <a:t>後半</a:t>
            </a:r>
            <a:r>
              <a:rPr lang="en-US" altLang="ja-JP" sz="1600" dirty="0"/>
              <a:t>】</a:t>
            </a:r>
            <a:r>
              <a:rPr lang="ja-JP" altLang="en-US" sz="1600" dirty="0"/>
              <a:t>事例検討・グループワーク　　　　　　　　　</a:t>
            </a:r>
            <a:endParaRPr lang="en-US" altLang="ja-JP" sz="1400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C9DC4F02-2077-C5C4-CA96-8FC853F7DE6B}"/>
              </a:ext>
            </a:extLst>
          </p:cNvPr>
          <p:cNvSpPr/>
          <p:nvPr/>
        </p:nvSpPr>
        <p:spPr>
          <a:xfrm>
            <a:off x="196277" y="3352000"/>
            <a:ext cx="935827" cy="37611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場所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0E617C20-64D2-05E0-B94B-475472DBEA33}"/>
              </a:ext>
            </a:extLst>
          </p:cNvPr>
          <p:cNvSpPr txBox="1">
            <a:spLocks/>
          </p:cNvSpPr>
          <p:nvPr/>
        </p:nvSpPr>
        <p:spPr>
          <a:xfrm>
            <a:off x="1132104" y="4097662"/>
            <a:ext cx="5990323" cy="370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/>
              <a:t>ハイブリッド開催（定員：対面</a:t>
            </a:r>
            <a:r>
              <a:rPr lang="en-US" altLang="ja-JP" sz="1600" dirty="0"/>
              <a:t>20</a:t>
            </a:r>
            <a:r>
              <a:rPr lang="ja-JP" altLang="en-US" sz="1600" dirty="0"/>
              <a:t>名、オンライン</a:t>
            </a:r>
            <a:r>
              <a:rPr lang="en-US" altLang="ja-JP" sz="1600" dirty="0"/>
              <a:t>20</a:t>
            </a:r>
            <a:r>
              <a:rPr lang="ja-JP" altLang="en-US" sz="1600" dirty="0"/>
              <a:t>名）　</a:t>
            </a:r>
            <a:endParaRPr lang="en-US" altLang="ja-JP" sz="1600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83BA8BF-B8CA-8E4B-7274-56C2E6F1243B}"/>
              </a:ext>
            </a:extLst>
          </p:cNvPr>
          <p:cNvSpPr txBox="1">
            <a:spLocks/>
          </p:cNvSpPr>
          <p:nvPr/>
        </p:nvSpPr>
        <p:spPr>
          <a:xfrm>
            <a:off x="1132680" y="4588276"/>
            <a:ext cx="5444837" cy="370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1600" dirty="0" err="1"/>
              <a:t>CLoCMiP</a:t>
            </a:r>
            <a:r>
              <a:rPr lang="ja-JP" altLang="en-US" sz="1600" dirty="0"/>
              <a:t>レベル</a:t>
            </a:r>
            <a:r>
              <a:rPr lang="en-US" altLang="ja-JP" sz="1600" dirty="0"/>
              <a:t>Ⅲ</a:t>
            </a:r>
            <a:r>
              <a:rPr lang="ja-JP" altLang="en-US" sz="1600" dirty="0"/>
              <a:t>認証申請の選択研修に該当</a:t>
            </a:r>
            <a:endParaRPr lang="en-US" altLang="ja-JP" sz="1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8EF308-B610-EF61-050C-6EDA69BCFDBA}"/>
              </a:ext>
            </a:extLst>
          </p:cNvPr>
          <p:cNvSpPr txBox="1"/>
          <p:nvPr/>
        </p:nvSpPr>
        <p:spPr>
          <a:xfrm>
            <a:off x="279242" y="6947586"/>
            <a:ext cx="6360957" cy="784830"/>
          </a:xfrm>
          <a:prstGeom prst="rect">
            <a:avLst/>
          </a:prstGeom>
          <a:noFill/>
          <a:ln w="12700">
            <a:solidFill>
              <a:schemeClr val="accent4">
                <a:lumMod val="7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ja-JP" sz="1200" dirty="0"/>
              <a:t>《</a:t>
            </a:r>
            <a:r>
              <a:rPr lang="ja-JP" altLang="en-US" sz="1200" dirty="0"/>
              <a:t>参加費の振込先</a:t>
            </a:r>
            <a:r>
              <a:rPr lang="en-US" altLang="ja-JP" sz="1200" dirty="0"/>
              <a:t>》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100" dirty="0"/>
              <a:t>　ゆうちょ銀行</a:t>
            </a:r>
            <a:r>
              <a:rPr lang="en-US" altLang="ja-JP" sz="1100" dirty="0"/>
              <a:t>【</a:t>
            </a:r>
            <a:r>
              <a:rPr lang="ja-JP" altLang="en-US" sz="1100" dirty="0"/>
              <a:t>店名</a:t>
            </a:r>
            <a:r>
              <a:rPr lang="en-US" altLang="ja-JP" sz="1100" dirty="0"/>
              <a:t>】</a:t>
            </a:r>
            <a:r>
              <a:rPr lang="ja-JP" altLang="en-US" sz="1100" dirty="0"/>
              <a:t>三一八 </a:t>
            </a:r>
            <a:r>
              <a:rPr lang="en-US" altLang="ja-JP" sz="1100" dirty="0"/>
              <a:t>【</a:t>
            </a:r>
            <a:r>
              <a:rPr lang="ja-JP" altLang="en-US" sz="1100" dirty="0"/>
              <a:t>店番</a:t>
            </a:r>
            <a:r>
              <a:rPr lang="en-US" altLang="ja-JP" sz="1100" dirty="0"/>
              <a:t>】318</a:t>
            </a:r>
            <a:r>
              <a:rPr lang="ja-JP" altLang="en-US" sz="1100" dirty="0"/>
              <a:t> </a:t>
            </a:r>
            <a:r>
              <a:rPr lang="en-US" altLang="ja-JP" sz="1100" dirty="0"/>
              <a:t>【</a:t>
            </a:r>
            <a:r>
              <a:rPr lang="ja-JP" altLang="en-US" sz="1100" dirty="0"/>
              <a:t>預金種目</a:t>
            </a:r>
            <a:r>
              <a:rPr lang="en-US" altLang="ja-JP" sz="1100" dirty="0"/>
              <a:t>】</a:t>
            </a:r>
            <a:r>
              <a:rPr lang="ja-JP" altLang="en-US" sz="1100" dirty="0"/>
              <a:t>普通預金 </a:t>
            </a:r>
            <a:r>
              <a:rPr lang="en-US" altLang="ja-JP" sz="1100" dirty="0"/>
              <a:t>【</a:t>
            </a:r>
            <a:r>
              <a:rPr lang="ja-JP" altLang="en-US" sz="1100" dirty="0"/>
              <a:t>口座番号</a:t>
            </a:r>
            <a:r>
              <a:rPr lang="en-US" altLang="ja-JP" sz="1100" dirty="0"/>
              <a:t>】2298784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100" dirty="0"/>
              <a:t>　　　　　　　</a:t>
            </a:r>
            <a:r>
              <a:rPr lang="en-US" altLang="ja-JP" sz="1100" dirty="0"/>
              <a:t>【</a:t>
            </a:r>
            <a:r>
              <a:rPr lang="ja-JP" altLang="en-US" sz="1100" dirty="0"/>
              <a:t>名義</a:t>
            </a:r>
            <a:r>
              <a:rPr lang="en-US" altLang="ja-JP" sz="1100" dirty="0"/>
              <a:t>】</a:t>
            </a:r>
            <a:r>
              <a:rPr lang="ja-JP" altLang="en-US" sz="1100" dirty="0"/>
              <a:t>シャ</a:t>
            </a:r>
            <a:r>
              <a:rPr lang="en-US" altLang="ja-JP" sz="1100" dirty="0"/>
              <a:t>)</a:t>
            </a:r>
            <a:r>
              <a:rPr lang="ja-JP" altLang="en-US" sz="1100" dirty="0"/>
              <a:t>イシカワケンジョサンシカイ </a:t>
            </a:r>
            <a:r>
              <a:rPr lang="en-US" altLang="ja-JP" sz="1100" dirty="0"/>
              <a:t>【</a:t>
            </a:r>
            <a:r>
              <a:rPr lang="ja-JP" altLang="en-US" sz="1100" dirty="0"/>
              <a:t>記号</a:t>
            </a:r>
            <a:r>
              <a:rPr lang="en-US" altLang="ja-JP" sz="1100" dirty="0"/>
              <a:t>】13120</a:t>
            </a:r>
            <a:r>
              <a:rPr lang="ja-JP" altLang="en-US" sz="1100" dirty="0"/>
              <a:t> </a:t>
            </a:r>
            <a:r>
              <a:rPr lang="en-US" altLang="ja-JP" sz="1100" dirty="0"/>
              <a:t>【</a:t>
            </a:r>
            <a:r>
              <a:rPr lang="ja-JP" altLang="en-US" sz="1100" dirty="0"/>
              <a:t>番号</a:t>
            </a:r>
            <a:r>
              <a:rPr lang="en-US" altLang="ja-JP" sz="1100" dirty="0"/>
              <a:t>】22987841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100" dirty="0"/>
              <a:t>　</a:t>
            </a:r>
            <a:r>
              <a:rPr lang="en-US" altLang="ja-JP" sz="1100" dirty="0"/>
              <a:t>※</a:t>
            </a:r>
            <a:r>
              <a:rPr lang="ja-JP" altLang="en-US" sz="1100" dirty="0"/>
              <a:t>振込手数料はご負担下さい。お振込み後の参加費は返金できませんのでご了承下さい。</a:t>
            </a:r>
            <a:endParaRPr lang="en-US" altLang="ja-JP" sz="1100" dirty="0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D958F3B-DDAD-FC5F-F9BC-C6DD6E6E048A}"/>
              </a:ext>
            </a:extLst>
          </p:cNvPr>
          <p:cNvSpPr/>
          <p:nvPr/>
        </p:nvSpPr>
        <p:spPr>
          <a:xfrm>
            <a:off x="118269" y="144314"/>
            <a:ext cx="3342807" cy="38725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令和</a:t>
            </a:r>
            <a:r>
              <a:rPr kumimoji="1" lang="en-US" altLang="ja-JP" b="1" dirty="0"/>
              <a:t>7</a:t>
            </a:r>
            <a:r>
              <a:rPr kumimoji="1" lang="ja-JP" altLang="en-US" b="1" dirty="0"/>
              <a:t>年度安全管理研修会</a:t>
            </a: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32A28E60-FD2B-D85A-08DB-11C759C1916F}"/>
              </a:ext>
            </a:extLst>
          </p:cNvPr>
          <p:cNvSpPr txBox="1">
            <a:spLocks/>
          </p:cNvSpPr>
          <p:nvPr/>
        </p:nvSpPr>
        <p:spPr>
          <a:xfrm>
            <a:off x="1081600" y="3365953"/>
            <a:ext cx="5966617" cy="721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/>
              <a:t>石川県地場産業振興センター第２会議室</a:t>
            </a:r>
            <a:endParaRPr lang="en-US" altLang="ja-JP" sz="1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/>
              <a:t>　   　金沢市鞍月</a:t>
            </a:r>
            <a:r>
              <a:rPr lang="en-US" altLang="ja-JP" sz="1600" dirty="0"/>
              <a:t>2</a:t>
            </a:r>
            <a:r>
              <a:rPr lang="ja-JP" altLang="en-US" sz="1600" dirty="0"/>
              <a:t>丁目１</a:t>
            </a:r>
            <a:endParaRPr lang="en-US" altLang="ja-JP" sz="16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600" dirty="0"/>
          </a:p>
        </p:txBody>
      </p:sp>
      <p:pic>
        <p:nvPicPr>
          <p:cNvPr id="15" name="図 14" descr="アイコン&#10;&#10;AI 生成コンテンツは誤りを含む可能性があります。">
            <a:extLst>
              <a:ext uri="{FF2B5EF4-FFF2-40B4-BE49-F238E27FC236}">
                <a16:creationId xmlns:a16="http://schemas.microsoft.com/office/drawing/2014/main" id="{457AE476-DB70-FB67-FFC6-F7C5F62A33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33" y="3685166"/>
            <a:ext cx="281218" cy="281218"/>
          </a:xfrm>
          <a:prstGeom prst="rect">
            <a:avLst/>
          </a:prstGeom>
        </p:spPr>
      </p:pic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B561A494-AFC1-633B-ABB5-C25009F3F3E7}"/>
              </a:ext>
            </a:extLst>
          </p:cNvPr>
          <p:cNvSpPr/>
          <p:nvPr/>
        </p:nvSpPr>
        <p:spPr>
          <a:xfrm>
            <a:off x="196277" y="4561479"/>
            <a:ext cx="935827" cy="37611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内容</a:t>
            </a:r>
          </a:p>
        </p:txBody>
      </p:sp>
    </p:spTree>
    <p:extLst>
      <p:ext uri="{BB962C8B-B14F-4D97-AF65-F5344CB8AC3E}">
        <p14:creationId xmlns:p14="http://schemas.microsoft.com/office/powerpoint/2010/main" val="1317975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40339</TotalTime>
  <Words>322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 P丸ゴシック体M</vt:lpstr>
      <vt:lpstr>游ゴシック</vt:lpstr>
      <vt:lpstr>Arial</vt:lpstr>
      <vt:lpstr>Calibri</vt:lpstr>
      <vt:lpstr>Calibri Light</vt:lpstr>
      <vt:lpstr>Office 2013 - 2022 テーマ</vt:lpstr>
      <vt:lpstr>あなたは大丈夫？ハラスメントを理解する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レジリエンスを大切にした災害支援を考える</dc:title>
  <dc:creator>山下彩夏</dc:creator>
  <cp:lastModifiedBy>文葉 谷本</cp:lastModifiedBy>
  <cp:revision>54</cp:revision>
  <cp:lastPrinted>2024-09-02T02:41:19Z</cp:lastPrinted>
  <dcterms:created xsi:type="dcterms:W3CDTF">2024-05-25T13:21:32Z</dcterms:created>
  <dcterms:modified xsi:type="dcterms:W3CDTF">2025-07-06T11:34:21Z</dcterms:modified>
</cp:coreProperties>
</file>